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83" r:id="rId3"/>
    <p:sldId id="284" r:id="rId4"/>
    <p:sldId id="305" r:id="rId5"/>
    <p:sldId id="306" r:id="rId6"/>
    <p:sldId id="326" r:id="rId7"/>
    <p:sldId id="327" r:id="rId9"/>
    <p:sldId id="328" r:id="rId10"/>
    <p:sldId id="329" r:id="rId11"/>
    <p:sldId id="330" r:id="rId12"/>
    <p:sldId id="331" r:id="rId13"/>
    <p:sldId id="332" r:id="rId14"/>
    <p:sldId id="333" r:id="rId15"/>
    <p:sldId id="334" r:id="rId16"/>
    <p:sldId id="335" r:id="rId17"/>
    <p:sldId id="336" r:id="rId18"/>
    <p:sldId id="337" r:id="rId19"/>
    <p:sldId id="338" r:id="rId20"/>
    <p:sldId id="339" r:id="rId21"/>
    <p:sldId id="340" r:id="rId22"/>
    <p:sldId id="341" r:id="rId23"/>
    <p:sldId id="342" r:id="rId24"/>
    <p:sldId id="323" r:id="rId25"/>
    <p:sldId id="278" r:id="rId26"/>
    <p:sldId id="322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42D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66" d="100"/>
          <a:sy n="66" d="100"/>
        </p:scale>
        <p:origin x="876" y="156"/>
      </p:cViewPr>
      <p:guideLst>
        <p:guide orient="horz" pos="223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Template/Home.shtml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sp>
        <p:nvSpPr>
          <p:cNvPr id="7" name="矩形 1"/>
          <p:cNvSpPr/>
          <p:nvPr userDrawn="1"/>
        </p:nvSpPr>
        <p:spPr>
          <a:xfrm>
            <a:off x="-152399" y="1719016"/>
            <a:ext cx="8458200" cy="1441240"/>
          </a:xfrm>
          <a:custGeom>
            <a:avLst/>
            <a:gdLst>
              <a:gd name="connsiteX0" fmla="*/ 0 w 6819900"/>
              <a:gd name="connsiteY0" fmla="*/ 0 h 1422190"/>
              <a:gd name="connsiteX1" fmla="*/ 6819900 w 6819900"/>
              <a:gd name="connsiteY1" fmla="*/ 0 h 1422190"/>
              <a:gd name="connsiteX2" fmla="*/ 6819900 w 6819900"/>
              <a:gd name="connsiteY2" fmla="*/ 1422190 h 1422190"/>
              <a:gd name="connsiteX3" fmla="*/ 0 w 6819900"/>
              <a:gd name="connsiteY3" fmla="*/ 1422190 h 1422190"/>
              <a:gd name="connsiteX4" fmla="*/ 0 w 6819900"/>
              <a:gd name="connsiteY4" fmla="*/ 0 h 1422190"/>
              <a:gd name="connsiteX0-1" fmla="*/ 0 w 8458200"/>
              <a:gd name="connsiteY0-2" fmla="*/ 0 h 1441240"/>
              <a:gd name="connsiteX1-3" fmla="*/ 6819900 w 8458200"/>
              <a:gd name="connsiteY1-4" fmla="*/ 0 h 1441240"/>
              <a:gd name="connsiteX2-5" fmla="*/ 8458200 w 8458200"/>
              <a:gd name="connsiteY2-6" fmla="*/ 1441240 h 1441240"/>
              <a:gd name="connsiteX3-7" fmla="*/ 0 w 8458200"/>
              <a:gd name="connsiteY3-8" fmla="*/ 1422190 h 1441240"/>
              <a:gd name="connsiteX4-9" fmla="*/ 0 w 8458200"/>
              <a:gd name="connsiteY4-10" fmla="*/ 0 h 1441240"/>
              <a:gd name="connsiteX0-11" fmla="*/ 0 w 8458200"/>
              <a:gd name="connsiteY0-12" fmla="*/ 0 h 1441240"/>
              <a:gd name="connsiteX1-13" fmla="*/ 6819900 w 8458200"/>
              <a:gd name="connsiteY1-14" fmla="*/ 342900 h 1441240"/>
              <a:gd name="connsiteX2-15" fmla="*/ 8458200 w 8458200"/>
              <a:gd name="connsiteY2-16" fmla="*/ 1441240 h 1441240"/>
              <a:gd name="connsiteX3-17" fmla="*/ 0 w 8458200"/>
              <a:gd name="connsiteY3-18" fmla="*/ 1422190 h 1441240"/>
              <a:gd name="connsiteX4-19" fmla="*/ 0 w 8458200"/>
              <a:gd name="connsiteY4-20" fmla="*/ 0 h 14412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458200" h="1441240">
                <a:moveTo>
                  <a:pt x="0" y="0"/>
                </a:moveTo>
                <a:lnTo>
                  <a:pt x="6819900" y="342900"/>
                </a:lnTo>
                <a:lnTo>
                  <a:pt x="8458200" y="1441240"/>
                </a:lnTo>
                <a:lnTo>
                  <a:pt x="0" y="142219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8" name="矩形 2"/>
          <p:cNvSpPr/>
          <p:nvPr userDrawn="1"/>
        </p:nvSpPr>
        <p:spPr>
          <a:xfrm>
            <a:off x="-152399" y="3141206"/>
            <a:ext cx="5886603" cy="1422190"/>
          </a:xfrm>
          <a:custGeom>
            <a:avLst/>
            <a:gdLst>
              <a:gd name="connsiteX0" fmla="*/ 0 w 5315103"/>
              <a:gd name="connsiteY0" fmla="*/ 0 h 1422190"/>
              <a:gd name="connsiteX1" fmla="*/ 5315103 w 5315103"/>
              <a:gd name="connsiteY1" fmla="*/ 0 h 1422190"/>
              <a:gd name="connsiteX2" fmla="*/ 5315103 w 5315103"/>
              <a:gd name="connsiteY2" fmla="*/ 1422190 h 1422190"/>
              <a:gd name="connsiteX3" fmla="*/ 0 w 5315103"/>
              <a:gd name="connsiteY3" fmla="*/ 1422190 h 1422190"/>
              <a:gd name="connsiteX4" fmla="*/ 0 w 5315103"/>
              <a:gd name="connsiteY4" fmla="*/ 0 h 1422190"/>
              <a:gd name="connsiteX0-1" fmla="*/ 0 w 5886603"/>
              <a:gd name="connsiteY0-2" fmla="*/ 19050 h 1441240"/>
              <a:gd name="connsiteX1-3" fmla="*/ 5886603 w 5886603"/>
              <a:gd name="connsiteY1-4" fmla="*/ 0 h 1441240"/>
              <a:gd name="connsiteX2-5" fmla="*/ 5315103 w 5886603"/>
              <a:gd name="connsiteY2-6" fmla="*/ 1441240 h 1441240"/>
              <a:gd name="connsiteX3-7" fmla="*/ 0 w 5886603"/>
              <a:gd name="connsiteY3-8" fmla="*/ 1441240 h 1441240"/>
              <a:gd name="connsiteX4-9" fmla="*/ 0 w 5886603"/>
              <a:gd name="connsiteY4-10" fmla="*/ 19050 h 1441240"/>
              <a:gd name="connsiteX0-11" fmla="*/ 0 w 5886603"/>
              <a:gd name="connsiteY0-12" fmla="*/ 19050 h 1441240"/>
              <a:gd name="connsiteX1-13" fmla="*/ 5886603 w 5886603"/>
              <a:gd name="connsiteY1-14" fmla="*/ 0 h 1441240"/>
              <a:gd name="connsiteX2-15" fmla="*/ 5124603 w 5886603"/>
              <a:gd name="connsiteY2-16" fmla="*/ 1307890 h 1441240"/>
              <a:gd name="connsiteX3-17" fmla="*/ 0 w 5886603"/>
              <a:gd name="connsiteY3-18" fmla="*/ 1441240 h 1441240"/>
              <a:gd name="connsiteX4-19" fmla="*/ 0 w 5886603"/>
              <a:gd name="connsiteY4-20" fmla="*/ 19050 h 1441240"/>
              <a:gd name="connsiteX0-21" fmla="*/ 0 w 5867553"/>
              <a:gd name="connsiteY0-22" fmla="*/ 38100 h 1460290"/>
              <a:gd name="connsiteX1-23" fmla="*/ 5867553 w 5867553"/>
              <a:gd name="connsiteY1-24" fmla="*/ 0 h 1460290"/>
              <a:gd name="connsiteX2-25" fmla="*/ 5124603 w 5867553"/>
              <a:gd name="connsiteY2-26" fmla="*/ 1326940 h 1460290"/>
              <a:gd name="connsiteX3-27" fmla="*/ 0 w 5867553"/>
              <a:gd name="connsiteY3-28" fmla="*/ 1460290 h 1460290"/>
              <a:gd name="connsiteX4-29" fmla="*/ 0 w 5867553"/>
              <a:gd name="connsiteY4-30" fmla="*/ 38100 h 1460290"/>
              <a:gd name="connsiteX0-31" fmla="*/ 0 w 5886603"/>
              <a:gd name="connsiteY0-32" fmla="*/ 0 h 1422190"/>
              <a:gd name="connsiteX1-33" fmla="*/ 5886603 w 5886603"/>
              <a:gd name="connsiteY1-34" fmla="*/ 19050 h 1422190"/>
              <a:gd name="connsiteX2-35" fmla="*/ 5124603 w 5886603"/>
              <a:gd name="connsiteY2-36" fmla="*/ 1288840 h 1422190"/>
              <a:gd name="connsiteX3-37" fmla="*/ 0 w 5886603"/>
              <a:gd name="connsiteY3-38" fmla="*/ 1422190 h 1422190"/>
              <a:gd name="connsiteX4-39" fmla="*/ 0 w 5886603"/>
              <a:gd name="connsiteY4-40" fmla="*/ 0 h 14221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886603" h="1422190">
                <a:moveTo>
                  <a:pt x="0" y="0"/>
                </a:moveTo>
                <a:lnTo>
                  <a:pt x="5886603" y="19050"/>
                </a:lnTo>
                <a:lnTo>
                  <a:pt x="5124603" y="1288840"/>
                </a:lnTo>
                <a:lnTo>
                  <a:pt x="0" y="142219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cxnSp>
        <p:nvCxnSpPr>
          <p:cNvPr id="3" name="直接连接符 2"/>
          <p:cNvCxnSpPr/>
          <p:nvPr userDrawn="1"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4568248" y="477910"/>
            <a:ext cx="3213677" cy="5681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单击此处添加文本</a:t>
            </a:r>
            <a:endParaRPr lang="zh-CN" alt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sp>
        <p:nvSpPr>
          <p:cNvPr id="7" name="等腰三角形 6"/>
          <p:cNvSpPr/>
          <p:nvPr userDrawn="1"/>
        </p:nvSpPr>
        <p:spPr>
          <a:xfrm rot="5400000">
            <a:off x="-881063" y="738187"/>
            <a:ext cx="6858000" cy="5381625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rot="5400000">
            <a:off x="-1624013" y="738186"/>
            <a:ext cx="6858000" cy="5381625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grpSp>
        <p:nvGrpSpPr>
          <p:cNvPr id="8" name="组合 7"/>
          <p:cNvGrpSpPr/>
          <p:nvPr userDrawn="1"/>
        </p:nvGrpSpPr>
        <p:grpSpPr>
          <a:xfrm rot="5400000">
            <a:off x="904873" y="-1990273"/>
            <a:ext cx="6124575" cy="6858001"/>
            <a:chOff x="-885826" y="-1"/>
            <a:chExt cx="6124575" cy="6858001"/>
          </a:xfrm>
        </p:grpSpPr>
        <p:sp>
          <p:nvSpPr>
            <p:cNvPr id="9" name="等腰三角形 8"/>
            <p:cNvSpPr/>
            <p:nvPr/>
          </p:nvSpPr>
          <p:spPr>
            <a:xfrm rot="5400000">
              <a:off x="-881063" y="738187"/>
              <a:ext cx="6858000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-1624013" y="738186"/>
              <a:ext cx="6858000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 userDrawn="1"/>
        </p:nvGrpSpPr>
        <p:grpSpPr>
          <a:xfrm rot="16200000">
            <a:off x="904874" y="1215512"/>
            <a:ext cx="6124575" cy="6858001"/>
            <a:chOff x="-885826" y="-1"/>
            <a:chExt cx="6124575" cy="6858001"/>
          </a:xfrm>
        </p:grpSpPr>
        <p:sp>
          <p:nvSpPr>
            <p:cNvPr id="12" name="等腰三角形 11"/>
            <p:cNvSpPr/>
            <p:nvPr/>
          </p:nvSpPr>
          <p:spPr>
            <a:xfrm rot="5400000">
              <a:off x="-881063" y="738187"/>
              <a:ext cx="6858000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5400000">
              <a:off x="-1624013" y="738186"/>
              <a:ext cx="6858000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sp>
        <p:nvSpPr>
          <p:cNvPr id="6" name="矩形 1"/>
          <p:cNvSpPr/>
          <p:nvPr userDrawn="1"/>
        </p:nvSpPr>
        <p:spPr>
          <a:xfrm>
            <a:off x="2266950" y="2076450"/>
            <a:ext cx="7647842" cy="2266950"/>
          </a:xfrm>
          <a:custGeom>
            <a:avLst/>
            <a:gdLst>
              <a:gd name="connsiteX0" fmla="*/ 0 w 4819650"/>
              <a:gd name="connsiteY0" fmla="*/ 0 h 1885950"/>
              <a:gd name="connsiteX1" fmla="*/ 4819650 w 4819650"/>
              <a:gd name="connsiteY1" fmla="*/ 0 h 1885950"/>
              <a:gd name="connsiteX2" fmla="*/ 4819650 w 4819650"/>
              <a:gd name="connsiteY2" fmla="*/ 1885950 h 1885950"/>
              <a:gd name="connsiteX3" fmla="*/ 0 w 4819650"/>
              <a:gd name="connsiteY3" fmla="*/ 1885950 h 1885950"/>
              <a:gd name="connsiteX4" fmla="*/ 0 w 4819650"/>
              <a:gd name="connsiteY4" fmla="*/ 0 h 1885950"/>
              <a:gd name="connsiteX0-1" fmla="*/ 0 w 5295900"/>
              <a:gd name="connsiteY0-2" fmla="*/ 0 h 1885950"/>
              <a:gd name="connsiteX1-3" fmla="*/ 5295900 w 5295900"/>
              <a:gd name="connsiteY1-4" fmla="*/ 304800 h 1885950"/>
              <a:gd name="connsiteX2-5" fmla="*/ 4819650 w 5295900"/>
              <a:gd name="connsiteY2-6" fmla="*/ 1885950 h 1885950"/>
              <a:gd name="connsiteX3-7" fmla="*/ 0 w 5295900"/>
              <a:gd name="connsiteY3-8" fmla="*/ 1885950 h 1885950"/>
              <a:gd name="connsiteX4-9" fmla="*/ 0 w 5295900"/>
              <a:gd name="connsiteY4-10" fmla="*/ 0 h 1885950"/>
              <a:gd name="connsiteX0-11" fmla="*/ 0 w 5295900"/>
              <a:gd name="connsiteY0-12" fmla="*/ 0 h 1885950"/>
              <a:gd name="connsiteX1-13" fmla="*/ 5295900 w 5295900"/>
              <a:gd name="connsiteY1-14" fmla="*/ 304800 h 1885950"/>
              <a:gd name="connsiteX2-15" fmla="*/ 4724400 w 5295900"/>
              <a:gd name="connsiteY2-16" fmla="*/ 1638300 h 1885950"/>
              <a:gd name="connsiteX3-17" fmla="*/ 0 w 5295900"/>
              <a:gd name="connsiteY3-18" fmla="*/ 1885950 h 1885950"/>
              <a:gd name="connsiteX4-19" fmla="*/ 0 w 5295900"/>
              <a:gd name="connsiteY4-20" fmla="*/ 0 h 1885950"/>
              <a:gd name="connsiteX0-21" fmla="*/ 609600 w 5905500"/>
              <a:gd name="connsiteY0-22" fmla="*/ 0 h 2400300"/>
              <a:gd name="connsiteX1-23" fmla="*/ 5905500 w 5905500"/>
              <a:gd name="connsiteY1-24" fmla="*/ 304800 h 2400300"/>
              <a:gd name="connsiteX2-25" fmla="*/ 5334000 w 5905500"/>
              <a:gd name="connsiteY2-26" fmla="*/ 1638300 h 2400300"/>
              <a:gd name="connsiteX3-27" fmla="*/ 0 w 5905500"/>
              <a:gd name="connsiteY3-28" fmla="*/ 2400300 h 2400300"/>
              <a:gd name="connsiteX4-29" fmla="*/ 609600 w 5905500"/>
              <a:gd name="connsiteY4-30" fmla="*/ 0 h 2400300"/>
              <a:gd name="connsiteX0-31" fmla="*/ 895350 w 5905500"/>
              <a:gd name="connsiteY0-32" fmla="*/ 247650 h 2095500"/>
              <a:gd name="connsiteX1-33" fmla="*/ 5905500 w 5905500"/>
              <a:gd name="connsiteY1-34" fmla="*/ 0 h 2095500"/>
              <a:gd name="connsiteX2-35" fmla="*/ 5334000 w 5905500"/>
              <a:gd name="connsiteY2-36" fmla="*/ 1333500 h 2095500"/>
              <a:gd name="connsiteX3-37" fmla="*/ 0 w 5905500"/>
              <a:gd name="connsiteY3-38" fmla="*/ 2095500 h 2095500"/>
              <a:gd name="connsiteX4-39" fmla="*/ 895350 w 5905500"/>
              <a:gd name="connsiteY4-40" fmla="*/ 247650 h 2095500"/>
              <a:gd name="connsiteX0-41" fmla="*/ 685800 w 5905500"/>
              <a:gd name="connsiteY0-42" fmla="*/ 38100 h 2095500"/>
              <a:gd name="connsiteX1-43" fmla="*/ 5905500 w 5905500"/>
              <a:gd name="connsiteY1-44" fmla="*/ 0 h 2095500"/>
              <a:gd name="connsiteX2-45" fmla="*/ 5334000 w 5905500"/>
              <a:gd name="connsiteY2-46" fmla="*/ 1333500 h 2095500"/>
              <a:gd name="connsiteX3-47" fmla="*/ 0 w 5905500"/>
              <a:gd name="connsiteY3-48" fmla="*/ 2095500 h 2095500"/>
              <a:gd name="connsiteX4-49" fmla="*/ 685800 w 5905500"/>
              <a:gd name="connsiteY4-50" fmla="*/ 38100 h 2095500"/>
              <a:gd name="connsiteX0-51" fmla="*/ 628650 w 5848350"/>
              <a:gd name="connsiteY0-52" fmla="*/ 38100 h 1733550"/>
              <a:gd name="connsiteX1-53" fmla="*/ 5848350 w 5848350"/>
              <a:gd name="connsiteY1-54" fmla="*/ 0 h 1733550"/>
              <a:gd name="connsiteX2-55" fmla="*/ 5276850 w 5848350"/>
              <a:gd name="connsiteY2-56" fmla="*/ 1333500 h 1733550"/>
              <a:gd name="connsiteX3-57" fmla="*/ 0 w 5848350"/>
              <a:gd name="connsiteY3-58" fmla="*/ 1733550 h 1733550"/>
              <a:gd name="connsiteX4-59" fmla="*/ 628650 w 5848350"/>
              <a:gd name="connsiteY4-60" fmla="*/ 38100 h 17335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848350" h="1733550">
                <a:moveTo>
                  <a:pt x="628650" y="38100"/>
                </a:moveTo>
                <a:lnTo>
                  <a:pt x="5848350" y="0"/>
                </a:lnTo>
                <a:lnTo>
                  <a:pt x="5276850" y="1333500"/>
                </a:lnTo>
                <a:lnTo>
                  <a:pt x="0" y="1733550"/>
                </a:lnTo>
                <a:lnTo>
                  <a:pt x="628650" y="3810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1"/>
          <p:cNvSpPr/>
          <p:nvPr userDrawn="1"/>
        </p:nvSpPr>
        <p:spPr>
          <a:xfrm>
            <a:off x="1790700" y="1905000"/>
            <a:ext cx="8376474" cy="2679739"/>
          </a:xfrm>
          <a:custGeom>
            <a:avLst/>
            <a:gdLst>
              <a:gd name="connsiteX0" fmla="*/ 0 w 4819650"/>
              <a:gd name="connsiteY0" fmla="*/ 0 h 1885950"/>
              <a:gd name="connsiteX1" fmla="*/ 4819650 w 4819650"/>
              <a:gd name="connsiteY1" fmla="*/ 0 h 1885950"/>
              <a:gd name="connsiteX2" fmla="*/ 4819650 w 4819650"/>
              <a:gd name="connsiteY2" fmla="*/ 1885950 h 1885950"/>
              <a:gd name="connsiteX3" fmla="*/ 0 w 4819650"/>
              <a:gd name="connsiteY3" fmla="*/ 1885950 h 1885950"/>
              <a:gd name="connsiteX4" fmla="*/ 0 w 4819650"/>
              <a:gd name="connsiteY4" fmla="*/ 0 h 1885950"/>
              <a:gd name="connsiteX0-1" fmla="*/ 0 w 5295900"/>
              <a:gd name="connsiteY0-2" fmla="*/ 0 h 1885950"/>
              <a:gd name="connsiteX1-3" fmla="*/ 5295900 w 5295900"/>
              <a:gd name="connsiteY1-4" fmla="*/ 304800 h 1885950"/>
              <a:gd name="connsiteX2-5" fmla="*/ 4819650 w 5295900"/>
              <a:gd name="connsiteY2-6" fmla="*/ 1885950 h 1885950"/>
              <a:gd name="connsiteX3-7" fmla="*/ 0 w 5295900"/>
              <a:gd name="connsiteY3-8" fmla="*/ 1885950 h 1885950"/>
              <a:gd name="connsiteX4-9" fmla="*/ 0 w 5295900"/>
              <a:gd name="connsiteY4-10" fmla="*/ 0 h 1885950"/>
              <a:gd name="connsiteX0-11" fmla="*/ 0 w 5295900"/>
              <a:gd name="connsiteY0-12" fmla="*/ 0 h 1885950"/>
              <a:gd name="connsiteX1-13" fmla="*/ 5295900 w 5295900"/>
              <a:gd name="connsiteY1-14" fmla="*/ 304800 h 1885950"/>
              <a:gd name="connsiteX2-15" fmla="*/ 4724400 w 5295900"/>
              <a:gd name="connsiteY2-16" fmla="*/ 1638300 h 1885950"/>
              <a:gd name="connsiteX3-17" fmla="*/ 0 w 5295900"/>
              <a:gd name="connsiteY3-18" fmla="*/ 1885950 h 1885950"/>
              <a:gd name="connsiteX4-19" fmla="*/ 0 w 5295900"/>
              <a:gd name="connsiteY4-20" fmla="*/ 0 h 1885950"/>
              <a:gd name="connsiteX0-21" fmla="*/ 609600 w 5905500"/>
              <a:gd name="connsiteY0-22" fmla="*/ 0 h 2400300"/>
              <a:gd name="connsiteX1-23" fmla="*/ 5905500 w 5905500"/>
              <a:gd name="connsiteY1-24" fmla="*/ 304800 h 2400300"/>
              <a:gd name="connsiteX2-25" fmla="*/ 5334000 w 5905500"/>
              <a:gd name="connsiteY2-26" fmla="*/ 1638300 h 2400300"/>
              <a:gd name="connsiteX3-27" fmla="*/ 0 w 5905500"/>
              <a:gd name="connsiteY3-28" fmla="*/ 2400300 h 2400300"/>
              <a:gd name="connsiteX4-29" fmla="*/ 609600 w 5905500"/>
              <a:gd name="connsiteY4-30" fmla="*/ 0 h 2400300"/>
              <a:gd name="connsiteX0-31" fmla="*/ 895350 w 5905500"/>
              <a:gd name="connsiteY0-32" fmla="*/ 247650 h 2095500"/>
              <a:gd name="connsiteX1-33" fmla="*/ 5905500 w 5905500"/>
              <a:gd name="connsiteY1-34" fmla="*/ 0 h 2095500"/>
              <a:gd name="connsiteX2-35" fmla="*/ 5334000 w 5905500"/>
              <a:gd name="connsiteY2-36" fmla="*/ 1333500 h 2095500"/>
              <a:gd name="connsiteX3-37" fmla="*/ 0 w 5905500"/>
              <a:gd name="connsiteY3-38" fmla="*/ 2095500 h 2095500"/>
              <a:gd name="connsiteX4-39" fmla="*/ 895350 w 5905500"/>
              <a:gd name="connsiteY4-40" fmla="*/ 247650 h 2095500"/>
              <a:gd name="connsiteX0-41" fmla="*/ 685800 w 5905500"/>
              <a:gd name="connsiteY0-42" fmla="*/ 38100 h 2095500"/>
              <a:gd name="connsiteX1-43" fmla="*/ 5905500 w 5905500"/>
              <a:gd name="connsiteY1-44" fmla="*/ 0 h 2095500"/>
              <a:gd name="connsiteX2-45" fmla="*/ 5334000 w 5905500"/>
              <a:gd name="connsiteY2-46" fmla="*/ 1333500 h 2095500"/>
              <a:gd name="connsiteX3-47" fmla="*/ 0 w 5905500"/>
              <a:gd name="connsiteY3-48" fmla="*/ 2095500 h 2095500"/>
              <a:gd name="connsiteX4-49" fmla="*/ 685800 w 5905500"/>
              <a:gd name="connsiteY4-50" fmla="*/ 38100 h 2095500"/>
              <a:gd name="connsiteX0-51" fmla="*/ 628650 w 5848350"/>
              <a:gd name="connsiteY0-52" fmla="*/ 38100 h 1733550"/>
              <a:gd name="connsiteX1-53" fmla="*/ 5848350 w 5848350"/>
              <a:gd name="connsiteY1-54" fmla="*/ 0 h 1733550"/>
              <a:gd name="connsiteX2-55" fmla="*/ 5276850 w 5848350"/>
              <a:gd name="connsiteY2-56" fmla="*/ 1333500 h 1733550"/>
              <a:gd name="connsiteX3-57" fmla="*/ 0 w 5848350"/>
              <a:gd name="connsiteY3-58" fmla="*/ 1733550 h 1733550"/>
              <a:gd name="connsiteX4-59" fmla="*/ 628650 w 5848350"/>
              <a:gd name="connsiteY4-60" fmla="*/ 38100 h 17335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848350" h="1733550">
                <a:moveTo>
                  <a:pt x="628650" y="38100"/>
                </a:moveTo>
                <a:lnTo>
                  <a:pt x="5848350" y="0"/>
                </a:lnTo>
                <a:lnTo>
                  <a:pt x="5276850" y="1333500"/>
                </a:lnTo>
                <a:lnTo>
                  <a:pt x="0" y="1733550"/>
                </a:lnTo>
                <a:lnTo>
                  <a:pt x="628650" y="38100"/>
                </a:lnTo>
                <a:close/>
              </a:path>
            </a:pathLst>
          </a:custGeom>
          <a:noFill/>
          <a:ln w="38100">
            <a:solidFill>
              <a:srgbClr val="42D2C4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4469104" y="4822836"/>
            <a:ext cx="3019665" cy="400105"/>
          </a:xfrm>
          <a:prstGeom prst="rect">
            <a:avLst/>
          </a:prstGeom>
          <a:solidFill>
            <a:schemeClr val="bg1"/>
          </a:solidFill>
        </p:spPr>
        <p:txBody>
          <a:bodyPr wrap="none" lIns="91436" tIns="45718" rIns="91436" bIns="45718">
            <a:spAutoFit/>
          </a:bodyPr>
          <a:lstStyle/>
          <a:p>
            <a:r>
              <a:rPr kumimoji="1" lang="en-US" altLang="zh-CN" sz="2000" dirty="0"/>
              <a:t>PRESENTED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BY</a:t>
            </a:r>
            <a:r>
              <a:rPr kumimoji="1" lang="zh-CN" altLang="en-US" sz="2000" dirty="0"/>
              <a:t> </a:t>
            </a:r>
            <a:r>
              <a:rPr kumimoji="1" lang="en-US" altLang="zh-CN" sz="2000" dirty="0" smtClean="0"/>
              <a:t>OFFICEPLUS</a:t>
            </a:r>
            <a:endParaRPr kumimoji="1" lang="en-US" altLang="zh-CN" sz="20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6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标注</a:t>
            </a:r>
            <a:endParaRPr lang="zh-CN" altLang="en-US" sz="186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字体使用 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行距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背景图片出处</a:t>
            </a: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声明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英文 </a:t>
            </a:r>
            <a:r>
              <a:rPr lang="en-US" altLang="zh-CN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Calibri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中文 微软雅黑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正文 </a:t>
            </a:r>
            <a:r>
              <a:rPr lang="en-US" altLang="zh-CN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1.3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en-US" altLang="zh-CN" sz="1335" dirty="0" err="1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cn.bing.com</a:t>
            </a: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prstClr val="white"/>
                </a:solidFill>
              </a:rPr>
              <a:t>互联网是一个开放共享的平台</a:t>
            </a:r>
            <a:endParaRPr lang="zh-CN" altLang="en-US" sz="1335" dirty="0">
              <a:solidFill>
                <a:prstClr val="white"/>
              </a:solidFill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prstClr val="white"/>
                </a:solidFill>
              </a:rPr>
              <a:t>Office</a:t>
            </a:r>
            <a:r>
              <a:rPr lang="en-US" altLang="zh-CN" sz="1335" dirty="0">
                <a:solidFill>
                  <a:prstClr val="white"/>
                </a:solidFill>
              </a:rPr>
              <a:t>PLUS </a:t>
            </a:r>
            <a:r>
              <a:rPr lang="zh-CN" altLang="en-US" sz="1335" dirty="0">
                <a:solidFill>
                  <a:prstClr val="white"/>
                </a:solidFill>
              </a:rPr>
              <a:t>部分设计灵感与元素来源于网络</a:t>
            </a:r>
            <a:endParaRPr lang="zh-CN" altLang="en-US" sz="1335" dirty="0">
              <a:solidFill>
                <a:prstClr val="white"/>
              </a:solidFill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prstClr val="white"/>
                </a:solidFill>
              </a:rPr>
              <a:t>如有建议请联系officeplus@microsoft.com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65" dirty="0" err="1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OfficePLUS</a:t>
            </a:r>
            <a:endParaRPr lang="zh-CN" altLang="en-US" sz="106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431" y="2521041"/>
            <a:ext cx="3177903" cy="418585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4259746" y="3740751"/>
            <a:ext cx="334739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</a:t>
            </a:r>
            <a:r>
              <a:rPr kumimoji="1" lang="en-US" altLang="zh-CN" sz="13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r>
              <a:rPr kumimoji="1"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获取更多优质模板（放映模式）</a:t>
            </a:r>
            <a:endParaRPr kumimoji="1" lang="zh-CN" altLang="en-US" sz="1335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hyperlink" Target="https://www.jianshu.com/p/4b382cc95850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hyperlink" Target="http://qt.qframer.com" TargetMode="External"/><Relationship Id="rId2" Type="http://schemas.openxmlformats.org/officeDocument/2006/relationships/image" Target="../media/image18.png"/><Relationship Id="rId1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1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9304" y="1719016"/>
            <a:ext cx="10697210" cy="2747645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7200" b="1" dirty="0">
                <a:solidFill>
                  <a:schemeClr val="bg1"/>
                </a:solidFill>
              </a:rPr>
              <a:t>图解</a:t>
            </a:r>
            <a:r>
              <a:rPr kumimoji="1" lang="en-US" altLang="zh-CN" sz="7200" b="1" dirty="0">
                <a:solidFill>
                  <a:schemeClr val="bg1"/>
                </a:solidFill>
              </a:rPr>
              <a:t>GNU/Linux</a:t>
            </a:r>
            <a:r>
              <a:rPr kumimoji="1" lang="zh-CN" altLang="en-US" sz="7200" b="1" dirty="0">
                <a:solidFill>
                  <a:schemeClr val="bg1"/>
                </a:solidFill>
              </a:rPr>
              <a:t>操作系统</a:t>
            </a:r>
            <a:endParaRPr kumimoji="1" lang="en-US" altLang="zh-CN" sz="7200" b="1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kumimoji="1" lang="zh-CN" altLang="en-US" sz="3600" b="1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kumimoji="1" lang="en-US" altLang="zh-CN" sz="3600" b="1" dirty="0">
                <a:solidFill>
                  <a:schemeClr val="bg1"/>
                </a:solidFill>
              </a:rPr>
              <a:t>									</a:t>
            </a:r>
            <a:r>
              <a:rPr kumimoji="1" lang="zh-CN" altLang="en-US" sz="3600" b="1" dirty="0">
                <a:solidFill>
                  <a:schemeClr val="bg1"/>
                </a:solidFill>
              </a:rPr>
              <a:t>你值得拥有</a:t>
            </a:r>
            <a:endParaRPr kumimoji="1"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038715" y="6248400"/>
            <a:ext cx="1842135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0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作者：丁江锋</a:t>
            </a:r>
            <a:endParaRPr lang="zh-CN" altLang="en-US" sz="20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">
        <p:random/>
      </p:transition>
    </mc:Choice>
    <mc:Fallback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179695" y="542925"/>
            <a:ext cx="18326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接口管理 </a:t>
            </a:r>
            <a:endParaRPr lang="en-US" sz="28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89800" y="2080895"/>
            <a:ext cx="438086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         </a:t>
            </a:r>
            <a:r>
              <a:rPr lang="zh-CN" altLang="en-US">
                <a:solidFill>
                  <a:schemeClr val="bg1"/>
                </a:solidFill>
              </a:rPr>
              <a:t>当项目越来越大，越来越多，可以复用的接口越来越多的时候，你需要和一个接口管理平台</a:t>
            </a:r>
            <a:r>
              <a:rPr lang="en-US" altLang="zh-CN">
                <a:solidFill>
                  <a:schemeClr val="bg1"/>
                </a:solidFill>
              </a:rPr>
              <a:t>: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在线可视化编辑、查看、下载REST接口，有效管理软件项目各端通信标准，支持Mock服务模拟数据，API管理、API测试、API监控、API文档的综合性API服务管理平台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推荐：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easyApi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820" y="1821815"/>
            <a:ext cx="6441440" cy="33794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160645" y="542925"/>
            <a:ext cx="23780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代码仓库管理 </a:t>
            </a:r>
            <a:endParaRPr lang="en-US" sz="28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89800" y="2080895"/>
            <a:ext cx="438086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chemeClr val="bg1"/>
                </a:solidFill>
              </a:rPr>
              <a:t>         </a:t>
            </a:r>
            <a:r>
              <a:rPr>
                <a:solidFill>
                  <a:schemeClr val="bg1"/>
                </a:solidFill>
              </a:rPr>
              <a:t>GitLab是第一个针对产品，开发，QA，安全和运营团队的DevOps生命周期的所有阶段构建的单一应用程序，可以在同一个项目上同时工作。GitLab使团队能够通过单个对话进行协作和工作，而不是跨不同的工具管理多个线程。GitLab在DevOps生命周期内为团队提供单一数据存储，一个用户界面和一个权限模型，允许团队进行协作，显着缩短周期时间，并专注于快速构建优秀软件。</a:t>
            </a:r>
            <a:endParaRPr>
              <a:solidFill>
                <a:schemeClr val="bg1"/>
              </a:solidFill>
            </a:endParaRPr>
          </a:p>
          <a:p>
            <a:endParaRPr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推荐：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Gitlab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" y="2171065"/>
            <a:ext cx="6642735" cy="2516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925695" y="542925"/>
            <a:ext cx="23406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代码审查管理 </a:t>
            </a:r>
            <a:endParaRPr lang="en-US" sz="28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77405" y="2296795"/>
            <a:ext cx="4380865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chemeClr val="bg1"/>
                </a:solidFill>
              </a:rPr>
              <a:t>        </a:t>
            </a:r>
            <a:r>
              <a:rPr>
                <a:solidFill>
                  <a:schemeClr val="bg1"/>
                </a:solidFill>
              </a:rPr>
              <a:t>CodeReview的目的是提升代码质量，尽早发现潜在缺陷与BUG，降低修复成本，同时促进团队内部知识共享，帮助更多人更好地理解系统。</a:t>
            </a:r>
            <a:endParaRPr>
              <a:solidFill>
                <a:schemeClr val="bg1"/>
              </a:solidFill>
            </a:endParaRPr>
          </a:p>
          <a:p>
            <a:r>
              <a:rPr>
                <a:solidFill>
                  <a:schemeClr val="bg1"/>
                </a:solidFill>
              </a:rPr>
              <a:t>        Gerrit，一种免费、开放源代码的代码审查软件，使用网页界面。利用网页浏览器，同一个团队的软件程序员，可以相互审阅彼此修改后的程序代码，决定是否能够提交，退回或者继续修改。</a:t>
            </a:r>
            <a:endParaRPr>
              <a:solidFill>
                <a:schemeClr val="bg1"/>
              </a:solidFill>
            </a:endParaRPr>
          </a:p>
          <a:p>
            <a:endParaRPr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推荐：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Gerrit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030" y="2296795"/>
            <a:ext cx="6498590" cy="2882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3990340" y="531495"/>
            <a:ext cx="42113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代码审查管理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架构/设计/常规</a:t>
            </a:r>
            <a:endParaRPr lang="en-US" sz="28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89800" y="2080895"/>
            <a:ext cx="43808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chemeClr val="bg1"/>
                </a:solidFill>
              </a:rPr>
              <a:t>      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1770" y="926465"/>
            <a:ext cx="4392295" cy="61855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架构/设计/常规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1.单一职责原则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一个类只能干一个事情，一个方法最好也只干一件事情。比较常见的违背是一个类既干UI的事情，又干逻辑的事情，这个在低质量的客户端代码里很常见。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2.行为是否统一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1"/>
            <a:r>
              <a:rPr lang="zh-CN" altLang="en-US">
                <a:solidFill>
                  <a:schemeClr val="bg1"/>
                </a:solidFill>
              </a:rPr>
              <a:t>例如：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</a:rPr>
              <a:t>1)缓存是否统一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</a:rPr>
              <a:t>2)错误处理是否统一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</a:rPr>
              <a:t>3)错误提示是否统一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</a:rPr>
              <a:t>4)弹出框是否统一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</a:rPr>
              <a:t>5)……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3.代码污染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代码有没有对其他模块强耦合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4.重复代码--&gt;应该抽取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5.开闭原则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6.面向接口编程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11395" y="1341755"/>
            <a:ext cx="6973570" cy="5354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7.健壮性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1)是否考虑线程安全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2)数据访问是否一致性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3)边界处理是否完整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4)逻辑是否健壮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5)是否有内存泄漏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6)有没有循环依赖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7)有没有野指针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8)是否检查了数组的“越界“错误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9)……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8.错误处理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9.改动是不是对代码的提升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新的改动是打补丁，让代码质量继续恶化，还是对代码质量做了修复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10.效率/性能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1)关键算法的时间复杂度多少？有没有可能有潜在的性能瓶颈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2)客户端程序对频繁消息和较大数据等耗时操作是否处理得当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89800" y="2080895"/>
            <a:ext cx="43808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chemeClr val="bg1"/>
                </a:solidFill>
              </a:rPr>
              <a:t>      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30200" y="1757045"/>
            <a:ext cx="6146165" cy="4246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代码风格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1.可读性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衡量可读性的可以有很好实践的标准，就是 Reviewer 能否非常容易的理解这个代码。如果不是，那意味着代码的可读性要进行改进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2.命名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</a:rPr>
              <a:t>1)命名对可读性非常重要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</a:rPr>
              <a:t>2)是否跟系统属性命名造成冲突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</a:rPr>
              <a:t>3)英语用词尽量准确一点，必要时可以查字典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089775" y="2449195"/>
            <a:ext cx="497776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3.函数长度/类长度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1)函数太长的不好阅读</a:t>
            </a:r>
            <a:endParaRPr lang="zh-CN" altLang="en-US">
              <a:solidFill>
                <a:schemeClr val="bg1"/>
              </a:solidFill>
            </a:endParaRPr>
          </a:p>
          <a:p>
            <a:pPr lvl="1"/>
            <a:r>
              <a:rPr lang="zh-CN" altLang="en-US">
                <a:solidFill>
                  <a:schemeClr val="bg1"/>
                </a:solidFill>
                <a:sym typeface="+mn-ea"/>
              </a:rPr>
              <a:t>2)类太长了，检查是否违反的 单一职责 原则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4.注释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恰到好处的注释,不是注释越多越好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5.参数个数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不要太多，一般不要超过 3 个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403090" y="542925"/>
            <a:ext cx="33858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代码审查管理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代码风格</a:t>
            </a:r>
            <a:endParaRPr lang="en-US" sz="28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851775" y="6371590"/>
            <a:ext cx="42157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linkClick r:id="rId1" action="ppaction://hlinkfile"/>
              </a:rPr>
              <a:t>https://www.jianshu.com/p/4b382cc95850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180840" y="542925"/>
            <a:ext cx="38309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代码打包编译构建管理 </a:t>
            </a:r>
            <a:endParaRPr lang="en-US" sz="28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40500" y="2480310"/>
            <a:ext cx="522986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         </a:t>
            </a:r>
            <a:r>
              <a:rPr lang="zh-CN" altLang="en-US">
                <a:solidFill>
                  <a:schemeClr val="bg1"/>
                </a:solidFill>
              </a:rPr>
              <a:t>Jenkins是一个功能强大的应用程序，允许持续集成和持续交付项目，无论用的是什么平台。这是一个免费的源代码，可以处理任何类型的构建或持续集成。集成Jenkins可以用于一些测试和部署技术。Jenkins是一种软件允许持续集成。持续、自动地构建/测试软件项目。 监控软件开放流程，快速问题定位及处理，提示开放效率。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推荐：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Jenkins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195" y="1943735"/>
            <a:ext cx="5841365" cy="3504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678045" y="501015"/>
            <a:ext cx="28359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镜像和部署管理 </a:t>
            </a:r>
            <a:endParaRPr lang="en-US" sz="28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13955" y="2880360"/>
            <a:ext cx="329501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      </a:t>
            </a:r>
            <a:r>
              <a:rPr lang="zh-CN" altLang="en-US">
                <a:solidFill>
                  <a:schemeClr val="bg1"/>
                </a:solidFill>
              </a:rPr>
              <a:t>基于</a:t>
            </a:r>
            <a:r>
              <a:rPr lang="en-US" altLang="zh-CN">
                <a:solidFill>
                  <a:schemeClr val="bg1"/>
                </a:solidFill>
              </a:rPr>
              <a:t>docker/</a:t>
            </a:r>
            <a:r>
              <a:rPr lang="zh-CN" altLang="en-US">
                <a:solidFill>
                  <a:schemeClr val="bg1"/>
                </a:solidFill>
              </a:rPr>
              <a:t>Kubernetes的容器云管理调度平台，在线可视化管理、监控、调度容器。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970" y="1838325"/>
            <a:ext cx="7134225" cy="3943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160645" y="501015"/>
            <a:ext cx="18707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集群管理 </a:t>
            </a:r>
            <a:endParaRPr lang="en-US" sz="28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25080" y="2829560"/>
            <a:ext cx="421386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        </a:t>
            </a:r>
            <a:r>
              <a:rPr lang="zh-CN" altLang="en-US">
                <a:solidFill>
                  <a:schemeClr val="bg1"/>
                </a:solidFill>
              </a:rPr>
              <a:t>集群管理是面向Kubernetes提供的批量服务器管理服务，自动实现跨主机容器互联</a:t>
            </a:r>
            <a:r>
              <a:rPr lang="en-US" altLang="zh-CN">
                <a:solidFill>
                  <a:schemeClr val="bg1"/>
                </a:solidFill>
              </a:rPr>
              <a:t>,</a:t>
            </a:r>
            <a:r>
              <a:rPr lang="zh-CN" altLang="en-US">
                <a:solidFill>
                  <a:schemeClr val="bg1"/>
                </a:solidFill>
              </a:rPr>
              <a:t>支持添加、删除、配置、管理集群节点，集群成员权限管理。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8465" y="1466215"/>
            <a:ext cx="6409690" cy="4431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193030" y="501015"/>
            <a:ext cx="18065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Bug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管理 </a:t>
            </a:r>
            <a:endParaRPr lang="en-US" sz="28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80200" y="2981960"/>
            <a:ext cx="438086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         </a:t>
            </a:r>
            <a:r>
              <a:rPr lang="zh-CN" altLang="en-US">
                <a:solidFill>
                  <a:schemeClr val="bg1"/>
                </a:solidFill>
              </a:rPr>
              <a:t>基于</a:t>
            </a:r>
            <a:r>
              <a:rPr lang="en-US" altLang="zh-CN">
                <a:solidFill>
                  <a:schemeClr val="bg1"/>
                </a:solidFill>
              </a:rPr>
              <a:t>tower</a:t>
            </a:r>
            <a:r>
              <a:rPr lang="zh-CN" altLang="en-US">
                <a:solidFill>
                  <a:schemeClr val="bg1"/>
                </a:solidFill>
              </a:rPr>
              <a:t>的任务管理模块可以对项目的</a:t>
            </a:r>
            <a:r>
              <a:rPr lang="en-US" altLang="zh-CN">
                <a:solidFill>
                  <a:schemeClr val="bg1"/>
                </a:solidFill>
              </a:rPr>
              <a:t>bug</a:t>
            </a:r>
            <a:r>
              <a:rPr lang="zh-CN" altLang="en-US">
                <a:solidFill>
                  <a:schemeClr val="bg1"/>
                </a:solidFill>
              </a:rPr>
              <a:t>进行管理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推荐：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Tower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17" name="cover@2x.png" descr="cover@2x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0365" y="2004695"/>
            <a:ext cx="5605145" cy="315341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257675" y="501015"/>
            <a:ext cx="3676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代码编辑器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-sublime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en-US" sz="28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466965" y="5547360"/>
            <a:ext cx="421386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基本架构</a:t>
            </a:r>
            <a:r>
              <a:rPr lang="en-US" altLang="zh-CN">
                <a:solidFill>
                  <a:schemeClr val="bg1"/>
                </a:solidFill>
              </a:rPr>
              <a:t> : C++ &amp; Python   </a:t>
            </a:r>
            <a:endParaRPr lang="en-US" altLang="zh-CN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强烈推荐：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sublime,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基于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C/S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的客户端，利用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python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进行插件体系开发，很强大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115" y="1796415"/>
            <a:ext cx="7103110" cy="35693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965" y="1534160"/>
            <a:ext cx="4600575" cy="685800"/>
          </a:xfrm>
          <a:prstGeom prst="rect">
            <a:avLst/>
          </a:prstGeom>
        </p:spPr>
      </p:pic>
      <p:pic>
        <p:nvPicPr>
          <p:cNvPr id="12" name="图片 11" descr="sublim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965" y="3187700"/>
            <a:ext cx="4601210" cy="1651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466965" y="1165860"/>
            <a:ext cx="42138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windows: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466965" y="2590800"/>
            <a:ext cx="42138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Linux: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8650" y="3075055"/>
            <a:ext cx="25146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</a:rPr>
              <a:t>目录</a:t>
            </a:r>
            <a:endParaRPr lang="zh-CN" altLang="en-US" sz="4000" b="1" dirty="0" smtClean="0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591175" y="990600"/>
            <a:ext cx="781050" cy="769441"/>
            <a:chOff x="5591175" y="990600"/>
            <a:chExt cx="781050" cy="769441"/>
          </a:xfrm>
        </p:grpSpPr>
        <p:sp>
          <p:nvSpPr>
            <p:cNvPr id="4" name="椭圆 3"/>
            <p:cNvSpPr/>
            <p:nvPr/>
          </p:nvSpPr>
          <p:spPr>
            <a:xfrm>
              <a:off x="5610225" y="99060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591175" y="990600"/>
              <a:ext cx="7810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01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591175" y="2381250"/>
            <a:ext cx="781050" cy="788491"/>
            <a:chOff x="5591175" y="2381250"/>
            <a:chExt cx="781050" cy="788491"/>
          </a:xfrm>
        </p:grpSpPr>
        <p:sp>
          <p:nvSpPr>
            <p:cNvPr id="7" name="椭圆 6"/>
            <p:cNvSpPr/>
            <p:nvPr/>
          </p:nvSpPr>
          <p:spPr>
            <a:xfrm>
              <a:off x="5610225" y="238125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591175" y="2400300"/>
              <a:ext cx="7810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02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91175" y="3771900"/>
            <a:ext cx="781050" cy="807541"/>
            <a:chOff x="5591175" y="3771900"/>
            <a:chExt cx="781050" cy="807541"/>
          </a:xfrm>
        </p:grpSpPr>
        <p:sp>
          <p:nvSpPr>
            <p:cNvPr id="10" name="椭圆 9"/>
            <p:cNvSpPr/>
            <p:nvPr/>
          </p:nvSpPr>
          <p:spPr>
            <a:xfrm>
              <a:off x="5610225" y="377190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591175" y="3810000"/>
              <a:ext cx="7810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03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591175" y="5162550"/>
            <a:ext cx="781050" cy="781050"/>
            <a:chOff x="5591175" y="5162550"/>
            <a:chExt cx="781050" cy="781050"/>
          </a:xfrm>
        </p:grpSpPr>
        <p:sp>
          <p:nvSpPr>
            <p:cNvPr id="13" name="椭圆 12"/>
            <p:cNvSpPr/>
            <p:nvPr/>
          </p:nvSpPr>
          <p:spPr>
            <a:xfrm>
              <a:off x="5610225" y="516255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91175" y="5174159"/>
              <a:ext cx="7810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04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6724650" y="1109990"/>
            <a:ext cx="4305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什么是操作系统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724650" y="2500640"/>
            <a:ext cx="4305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操作系统的基本术语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724650" y="3891290"/>
            <a:ext cx="43053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GNU/Linux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724650" y="5281940"/>
            <a:ext cx="43053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图解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操作系统的启动流程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">
        <p:random/>
      </p:transition>
    </mc:Choice>
    <mc:Fallback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323080" y="501015"/>
            <a:ext cx="33026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代码编辑器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-vscode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en-US" sz="28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63915" y="4636135"/>
            <a:ext cx="301371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sym typeface="+mn-ea"/>
              </a:rPr>
              <a:t>基本架构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 : C++ &amp; nodejs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endParaRPr lang="en-US" altLang="zh-CN">
              <a:solidFill>
                <a:schemeClr val="bg1"/>
              </a:solidFill>
              <a:sym typeface="+mn-ea"/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强烈推荐：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sublime,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基于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B/S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的客户端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,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利用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nodejs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进行插件体系开发，很强大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0" y="1731645"/>
            <a:ext cx="7124700" cy="39528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520" y="1333500"/>
            <a:ext cx="3238500" cy="2444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112260" y="562610"/>
            <a:ext cx="41224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B/S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技术开发客户端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Electron </a:t>
            </a:r>
            <a:endParaRPr lang="en-US" sz="20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" y="2085975"/>
            <a:ext cx="7646035" cy="34823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460" y="961390"/>
            <a:ext cx="3484245" cy="5760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408430" y="3044825"/>
            <a:ext cx="937514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更多请 Join us, Growing together</a:t>
            </a:r>
            <a:endParaRPr lang="zh-CN" altLang="en-US" sz="4400" b="1" dirty="0" smtClean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75" y="-1"/>
            <a:ext cx="12325350" cy="686680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355" y="957580"/>
            <a:ext cx="7781290" cy="5346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2395" y="20891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Qt</a:t>
            </a:r>
            <a:r>
              <a:rPr lang="zh-CN" altLang="en-US" sz="28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基础开发框架</a:t>
            </a:r>
            <a:r>
              <a:rPr lang="en-US" altLang="zh-CN" sz="28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QFramer</a:t>
            </a:r>
            <a:endParaRPr lang="en-US" altLang="zh-CN" sz="28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linkClick r:id="rId3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p:transition spd="slow"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066540" y="501015"/>
            <a:ext cx="4058920" cy="618490"/>
          </a:xfrm>
        </p:spPr>
        <p:txBody>
          <a:bodyPr/>
          <a:p>
            <a:r>
              <a:rPr lang="en-US" altLang="zh-CN"/>
              <a:t>Join us, Growing together</a:t>
            </a:r>
            <a:endParaRPr lang="en-US" altLang="zh-CN"/>
          </a:p>
        </p:txBody>
      </p:sp>
      <p:pic>
        <p:nvPicPr>
          <p:cNvPr id="3" name="图片 2" descr="个人二维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30385" y="3846830"/>
            <a:ext cx="2499995" cy="27774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41420" y="1659255"/>
            <a:ext cx="47091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保持一颗激情的心</a:t>
            </a:r>
            <a:endParaRPr lang="en-US" altLang="zh-CN" sz="44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741420" y="4195445"/>
            <a:ext cx="45358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Github: dragondjf</a:t>
            </a:r>
            <a:endParaRPr lang="en-US" altLang="zh-CN" sz="20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550" y="6348730"/>
            <a:ext cx="47091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更多的分享请关注个人微信，加入</a:t>
            </a:r>
            <a:r>
              <a:rPr lang="zh-CN" altLang="en-US" sz="1200" b="1" dirty="0">
                <a:solidFill>
                  <a:srgbClr val="00B05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图解</a:t>
            </a:r>
            <a:r>
              <a:rPr lang="en-US" altLang="zh-CN" sz="1200" b="1" dirty="0">
                <a:solidFill>
                  <a:srgbClr val="00B05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200" b="1" dirty="0">
                <a:solidFill>
                  <a:srgbClr val="00B05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操作系统社区</a:t>
            </a:r>
            <a:r>
              <a:rPr lang="zh-CN" altLang="en-US" sz="12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，获取最新的图解分享，分享成就未来，你值得拥有。</a:t>
            </a:r>
            <a:endParaRPr lang="zh-CN" altLang="en-US" sz="12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3158490"/>
            <a:ext cx="2182495" cy="29889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741420" y="3158490"/>
            <a:ext cx="47091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简书</a:t>
            </a:r>
            <a:r>
              <a:rPr lang="en-US" altLang="zh-CN" sz="20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:  </a:t>
            </a:r>
            <a:r>
              <a:rPr lang="zh-CN" altLang="en-US" sz="20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丁江锋</a:t>
            </a:r>
            <a:endParaRPr lang="zh-CN" altLang="en-US" sz="20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41420" y="3692525"/>
            <a:ext cx="52216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微博</a:t>
            </a:r>
            <a:r>
              <a:rPr lang="en-US" altLang="zh-CN" sz="20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:  </a:t>
            </a:r>
            <a:r>
              <a:rPr lang="zh-CN" altLang="en-US" sz="20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图解</a:t>
            </a:r>
            <a:r>
              <a:rPr lang="en-US" altLang="zh-CN" sz="20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IT-Linux-Python-Qt-Web-IoT</a:t>
            </a:r>
            <a:endParaRPr lang="en-US" altLang="zh-CN" sz="20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41420" y="4672330"/>
            <a:ext cx="45358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Email: ding465398889@163.com</a:t>
            </a:r>
            <a:endParaRPr lang="en-US" altLang="zh-CN" sz="20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8650" y="3075055"/>
            <a:ext cx="25146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sym typeface="+mn-ea"/>
              </a:rPr>
              <a:t>目录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591175" y="990600"/>
            <a:ext cx="781050" cy="768350"/>
            <a:chOff x="5591175" y="990600"/>
            <a:chExt cx="781050" cy="768350"/>
          </a:xfrm>
        </p:grpSpPr>
        <p:sp>
          <p:nvSpPr>
            <p:cNvPr id="4" name="椭圆 3"/>
            <p:cNvSpPr/>
            <p:nvPr/>
          </p:nvSpPr>
          <p:spPr>
            <a:xfrm>
              <a:off x="5610225" y="99060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591175" y="990600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05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591175" y="2381250"/>
            <a:ext cx="781050" cy="787400"/>
            <a:chOff x="5591175" y="2381250"/>
            <a:chExt cx="781050" cy="787400"/>
          </a:xfrm>
        </p:grpSpPr>
        <p:sp>
          <p:nvSpPr>
            <p:cNvPr id="7" name="椭圆 6"/>
            <p:cNvSpPr/>
            <p:nvPr/>
          </p:nvSpPr>
          <p:spPr>
            <a:xfrm>
              <a:off x="5610225" y="238125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591175" y="2400300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06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91175" y="3771900"/>
            <a:ext cx="781050" cy="806450"/>
            <a:chOff x="5591175" y="3771900"/>
            <a:chExt cx="781050" cy="806450"/>
          </a:xfrm>
        </p:grpSpPr>
        <p:sp>
          <p:nvSpPr>
            <p:cNvPr id="10" name="椭圆 9"/>
            <p:cNvSpPr/>
            <p:nvPr/>
          </p:nvSpPr>
          <p:spPr>
            <a:xfrm>
              <a:off x="5610225" y="377190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591175" y="3810000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07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591175" y="5162550"/>
            <a:ext cx="781050" cy="779959"/>
            <a:chOff x="5591175" y="5162550"/>
            <a:chExt cx="781050" cy="779959"/>
          </a:xfrm>
        </p:grpSpPr>
        <p:sp>
          <p:nvSpPr>
            <p:cNvPr id="13" name="椭圆 12"/>
            <p:cNvSpPr/>
            <p:nvPr/>
          </p:nvSpPr>
          <p:spPr>
            <a:xfrm>
              <a:off x="5610225" y="516255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91175" y="5174159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08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6724650" y="1109990"/>
            <a:ext cx="4305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图解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桌面环境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724650" y="2500640"/>
            <a:ext cx="4305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图解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核心组件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724650" y="3891290"/>
            <a:ext cx="43053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图解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下的文件管理器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724650" y="5281940"/>
            <a:ext cx="43053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图解如何开发一套完整的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桌面环境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8650" y="3075055"/>
            <a:ext cx="25146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sym typeface="+mn-ea"/>
              </a:rPr>
              <a:t>目录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591175" y="990600"/>
            <a:ext cx="781050" cy="768350"/>
            <a:chOff x="5591175" y="990600"/>
            <a:chExt cx="781050" cy="768350"/>
          </a:xfrm>
        </p:grpSpPr>
        <p:sp>
          <p:nvSpPr>
            <p:cNvPr id="4" name="椭圆 3"/>
            <p:cNvSpPr/>
            <p:nvPr/>
          </p:nvSpPr>
          <p:spPr>
            <a:xfrm>
              <a:off x="5610225" y="99060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591175" y="990600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09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591175" y="2381250"/>
            <a:ext cx="781050" cy="787400"/>
            <a:chOff x="5591175" y="2381250"/>
            <a:chExt cx="781050" cy="787400"/>
          </a:xfrm>
        </p:grpSpPr>
        <p:sp>
          <p:nvSpPr>
            <p:cNvPr id="7" name="椭圆 6"/>
            <p:cNvSpPr/>
            <p:nvPr/>
          </p:nvSpPr>
          <p:spPr>
            <a:xfrm>
              <a:off x="5610225" y="238125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591175" y="2400300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</a:rPr>
                <a:t>10</a:t>
              </a:r>
              <a:endParaRPr lang="en-US" altLang="zh-CN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91175" y="3771900"/>
            <a:ext cx="781050" cy="806450"/>
            <a:chOff x="5591175" y="3771900"/>
            <a:chExt cx="781050" cy="806450"/>
          </a:xfrm>
        </p:grpSpPr>
        <p:sp>
          <p:nvSpPr>
            <p:cNvPr id="10" name="椭圆 9"/>
            <p:cNvSpPr/>
            <p:nvPr/>
          </p:nvSpPr>
          <p:spPr>
            <a:xfrm>
              <a:off x="5610225" y="377190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591175" y="3810000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</a:rPr>
                <a:t>11</a:t>
              </a:r>
              <a:endParaRPr lang="en-US" altLang="zh-CN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591175" y="5162550"/>
            <a:ext cx="781050" cy="779959"/>
            <a:chOff x="5591175" y="5162550"/>
            <a:chExt cx="781050" cy="779959"/>
          </a:xfrm>
        </p:grpSpPr>
        <p:sp>
          <p:nvSpPr>
            <p:cNvPr id="13" name="椭圆 12"/>
            <p:cNvSpPr/>
            <p:nvPr/>
          </p:nvSpPr>
          <p:spPr>
            <a:xfrm>
              <a:off x="5610225" y="516255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91175" y="5174159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12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6724650" y="1109980"/>
            <a:ext cx="45078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项目管理和持续集成工具链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724650" y="2500640"/>
            <a:ext cx="4305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的周边轶事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724650" y="3891290"/>
            <a:ext cx="4305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图解开源协议的前世今生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724650" y="5281940"/>
            <a:ext cx="4305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参考目录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36595" y="2378710"/>
            <a:ext cx="194627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 dirty="0">
                <a:solidFill>
                  <a:schemeClr val="bg1"/>
                </a:solidFill>
              </a:rPr>
              <a:t>9</a:t>
            </a:r>
            <a:endParaRPr lang="en-US" altLang="zh-CN" sz="96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51525" y="2778760"/>
            <a:ext cx="605091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项目管理和持续集成工具链</a:t>
            </a:r>
            <a:endParaRPr lang="zh-CN" altLang="en-US" sz="4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264150" y="542925"/>
            <a:ext cx="1663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管理目录 </a:t>
            </a:r>
            <a:endParaRPr lang="en-US" sz="28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14775" y="1800860"/>
            <a:ext cx="436245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项目管理</a:t>
            </a:r>
            <a:endParaRPr lang="zh-CN" altLang="en-US" sz="24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文件管理</a:t>
            </a:r>
            <a:endParaRPr lang="zh-CN" altLang="en-US" sz="24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文档管理</a:t>
            </a:r>
            <a:endParaRPr lang="zh-CN" altLang="en-US" sz="24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接口管理</a:t>
            </a:r>
            <a:endParaRPr lang="zh-CN" altLang="en-US" sz="24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buFont typeface="Wingdings" panose="05000000000000000000" charset="0"/>
              <a:buChar char="l"/>
            </a:pPr>
            <a:r>
              <a:rPr lang="en-US" altLang="zh-CN" sz="24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bug</a:t>
            </a:r>
            <a:r>
              <a:rPr lang="zh-CN" altLang="en-US" sz="24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管理</a:t>
            </a:r>
            <a:endParaRPr lang="zh-CN" altLang="en-US" sz="24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代码仓库管理</a:t>
            </a:r>
            <a:endParaRPr lang="zh-CN" altLang="en-US" sz="24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代码审查管理</a:t>
            </a:r>
            <a:endParaRPr lang="zh-CN" altLang="en-US" sz="24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代码打包编译构建管理</a:t>
            </a:r>
            <a:endParaRPr lang="zh-CN" altLang="en-US" sz="24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镜像和部署管理</a:t>
            </a:r>
            <a:endParaRPr lang="zh-CN" altLang="en-US" sz="24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集群管理</a:t>
            </a:r>
            <a:endParaRPr lang="zh-CN" altLang="en-US" sz="24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193030" y="501015"/>
            <a:ext cx="18065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项目管理 </a:t>
            </a:r>
            <a:endParaRPr lang="en-US" sz="28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438900" y="3120390"/>
            <a:ext cx="438086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         </a:t>
            </a:r>
            <a:r>
              <a:rPr lang="zh-CN" altLang="en-US">
                <a:solidFill>
                  <a:schemeClr val="bg1"/>
                </a:solidFill>
              </a:rPr>
              <a:t>项目新建、任务管理、团队管理、角色管理、文档管理等功能于一体的团队协助工具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推荐：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Tower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17" name="cover@2x.png" descr="cover@2x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365" y="2004695"/>
            <a:ext cx="5605145" cy="315341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249545" y="542925"/>
            <a:ext cx="16929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文件管理 </a:t>
            </a:r>
            <a:endParaRPr lang="en-US" sz="28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18300" y="2691130"/>
            <a:ext cx="4380865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          </a:t>
            </a:r>
            <a:r>
              <a:rPr lang="zh-CN" altLang="en-US">
                <a:solidFill>
                  <a:schemeClr val="bg1"/>
                </a:solidFill>
              </a:rPr>
              <a:t>工作文件集中组织管理，实时分享和讨论，免去了反复修改文件版本、发送邮件的麻烦。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推荐：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tower, 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或者是基于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GitLab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自己搭建一个仓库管理平台，利用仓库管理构建一套自己内部的文件管理平台，保证每个文件的修改记录可以追溯，像管理代码一样管理器文件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17" name="cover@2x.png" descr="cover@2x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365" y="2004695"/>
            <a:ext cx="5605145" cy="315341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217795" y="542925"/>
            <a:ext cx="17564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文档管理 </a:t>
            </a:r>
            <a:endParaRPr lang="en-US" sz="28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3375" y="1630045"/>
            <a:ext cx="5835015" cy="35985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718300" y="2691130"/>
            <a:ext cx="438086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          </a:t>
            </a:r>
            <a:r>
              <a:rPr lang="zh-CN" altLang="en-US">
                <a:solidFill>
                  <a:schemeClr val="bg1"/>
                </a:solidFill>
              </a:rPr>
              <a:t>工作文件集中组织管理，实时分享和讨论，免去了反复修改文件版本、发送邮件的麻烦。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推荐：石墨文档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自定义 4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F2CA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plus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2733</Words>
  <Application>WPS 演示</Application>
  <PresentationFormat>宽屏</PresentationFormat>
  <Paragraphs>292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Arial</vt:lpstr>
      <vt:lpstr>宋体</vt:lpstr>
      <vt:lpstr>Wingdings</vt:lpstr>
      <vt:lpstr>Segoe UI Light</vt:lpstr>
      <vt:lpstr>微软雅黑</vt:lpstr>
      <vt:lpstr>Wingdings</vt:lpstr>
      <vt:lpstr>Calibri</vt:lpstr>
      <vt:lpstr>Arial Unicode MS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丁江锋</cp:lastModifiedBy>
  <cp:revision>57</cp:revision>
  <dcterms:created xsi:type="dcterms:W3CDTF">2015-07-31T08:15:00Z</dcterms:created>
  <dcterms:modified xsi:type="dcterms:W3CDTF">2018-10-04T12:52:19Z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2052-11.1.0.7849</vt:lpwstr>
  </property>
</Properties>
</file>